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4" r:id="rId8"/>
    <p:sldId id="265" r:id="rId9"/>
    <p:sldId id="263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4660"/>
  </p:normalViewPr>
  <p:slideViewPr>
    <p:cSldViewPr snapToGrid="0">
      <p:cViewPr varScale="1">
        <p:scale>
          <a:sx n="69" d="100"/>
          <a:sy n="69" d="100"/>
        </p:scale>
        <p:origin x="74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4DFA4-C9FC-4C99-9733-783F74E2730F}" type="datetimeFigureOut">
              <a:rPr lang="it-IT" smtClean="0"/>
              <a:t>06/07/2019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05545-524A-44A8-A51D-091236915FBD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211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4DFA4-C9FC-4C99-9733-783F74E2730F}" type="datetimeFigureOut">
              <a:rPr lang="it-IT" smtClean="0"/>
              <a:t>06/07/2019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05545-524A-44A8-A51D-091236915F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3159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4DFA4-C9FC-4C99-9733-783F74E2730F}" type="datetimeFigureOut">
              <a:rPr lang="it-IT" smtClean="0"/>
              <a:t>06/07/2019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05545-524A-44A8-A51D-091236915F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7868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4DFA4-C9FC-4C99-9733-783F74E2730F}" type="datetimeFigureOut">
              <a:rPr lang="it-IT" smtClean="0"/>
              <a:t>06/07/2019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05545-524A-44A8-A51D-091236915F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8119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4DFA4-C9FC-4C99-9733-783F74E2730F}" type="datetimeFigureOut">
              <a:rPr lang="it-IT" smtClean="0"/>
              <a:t>06/07/2019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05545-524A-44A8-A51D-091236915FBD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3596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4DFA4-C9FC-4C99-9733-783F74E2730F}" type="datetimeFigureOut">
              <a:rPr lang="it-IT" smtClean="0"/>
              <a:t>06/07/2019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05545-524A-44A8-A51D-091236915F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8828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4DFA4-C9FC-4C99-9733-783F74E2730F}" type="datetimeFigureOut">
              <a:rPr lang="it-IT" smtClean="0"/>
              <a:t>06/07/2019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05545-524A-44A8-A51D-091236915F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6239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4DFA4-C9FC-4C99-9733-783F74E2730F}" type="datetimeFigureOut">
              <a:rPr lang="it-IT" smtClean="0"/>
              <a:t>06/07/2019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05545-524A-44A8-A51D-091236915F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1296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4DFA4-C9FC-4C99-9733-783F74E2730F}" type="datetimeFigureOut">
              <a:rPr lang="it-IT" smtClean="0"/>
              <a:t>06/07/2019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05545-524A-44A8-A51D-091236915F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5638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894DFA4-C9FC-4C99-9733-783F74E2730F}" type="datetimeFigureOut">
              <a:rPr lang="it-IT" smtClean="0"/>
              <a:t>06/07/2019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DA05545-524A-44A8-A51D-091236915F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4274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4DFA4-C9FC-4C99-9733-783F74E2730F}" type="datetimeFigureOut">
              <a:rPr lang="it-IT" smtClean="0"/>
              <a:t>06/07/2019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05545-524A-44A8-A51D-091236915FB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6570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894DFA4-C9FC-4C99-9733-783F74E2730F}" type="datetimeFigureOut">
              <a:rPr lang="it-IT" smtClean="0"/>
              <a:t>06/07/2019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DA05545-524A-44A8-A51D-091236915FBD}" type="slidenum">
              <a:rPr lang="it-IT" smtClean="0"/>
              <a:t>‹N›</a:t>
            </a:fld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3915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vid.it/trailer/film/2000/erin-brockovich-forte-come-la-verita/trailer-italiano-24860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4WOo8IJzVg&amp;t=20s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drive.google.com/file/d/1uw58C3AZ14T2TH0jM5xIgr7oQPY0s3_U/view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91293" y="1413163"/>
            <a:ext cx="9207731" cy="2968832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STRUMENTI PER UN’UNITA’ DIDATTICA SULLE ECOMAFIE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475" y="146186"/>
            <a:ext cx="1710996" cy="1076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95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contenuto 2"/>
          <p:cNvSpPr txBox="1">
            <a:spLocks/>
          </p:cNvSpPr>
          <p:nvPr/>
        </p:nvSpPr>
        <p:spPr>
          <a:xfrm>
            <a:off x="1109335" y="2268258"/>
            <a:ext cx="10391861" cy="143028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800" dirty="0" smtClean="0"/>
              <a:t>Un</a:t>
            </a:r>
            <a:r>
              <a:rPr lang="it-IT" sz="2800" b="1" dirty="0" smtClean="0"/>
              <a:t> complesso </a:t>
            </a:r>
            <a:r>
              <a:rPr lang="it-IT" sz="2800" b="1" dirty="0"/>
              <a:t>di attività</a:t>
            </a:r>
            <a:r>
              <a:rPr lang="it-IT" sz="2800" dirty="0"/>
              <a:t>, molto spesso transdisciplinari, unite da una tematica comune e affrontate (grazie ad una varietà di </a:t>
            </a:r>
            <a:r>
              <a:rPr lang="it-IT" sz="2800" dirty="0" smtClean="0"/>
              <a:t>strumenti e al lavoro sinergico dei docenti) </a:t>
            </a:r>
            <a:r>
              <a:rPr lang="it-IT" sz="2800" dirty="0"/>
              <a:t>in un lasso temporale più o meno </a:t>
            </a:r>
            <a:r>
              <a:rPr lang="it-IT" sz="2800" dirty="0" smtClean="0"/>
              <a:t>dilatato.</a:t>
            </a:r>
            <a:endParaRPr lang="it-IT" sz="2800" dirty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1097280" y="203476"/>
            <a:ext cx="10789920" cy="1399693"/>
          </a:xfrm>
        </p:spPr>
        <p:txBody>
          <a:bodyPr/>
          <a:lstStyle/>
          <a:p>
            <a:r>
              <a:rPr lang="it-IT" dirty="0" smtClean="0"/>
              <a:t>Unità Didattica di Apprendimento (UDA)</a:t>
            </a:r>
            <a:endParaRPr lang="it-IT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2292825" y="4117972"/>
            <a:ext cx="8024882" cy="776570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800" dirty="0" smtClean="0"/>
              <a:t>Apprendimento «normale»: i </a:t>
            </a:r>
            <a:r>
              <a:rPr lang="it-IT" sz="2800" dirty="0" err="1" smtClean="0"/>
              <a:t>saperi</a:t>
            </a:r>
            <a:r>
              <a:rPr lang="it-IT" sz="2800" dirty="0" smtClean="0"/>
              <a:t> sono strettamente collegati tra loro</a:t>
            </a:r>
            <a:endParaRPr lang="it-IT" sz="2800" dirty="0"/>
          </a:p>
        </p:txBody>
      </p:sp>
      <p:sp>
        <p:nvSpPr>
          <p:cNvPr id="2" name="Freccia in giù 1"/>
          <p:cNvSpPr/>
          <p:nvPr/>
        </p:nvSpPr>
        <p:spPr>
          <a:xfrm rot="16200000">
            <a:off x="1182802" y="3878476"/>
            <a:ext cx="776570" cy="9476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in giù 8"/>
          <p:cNvSpPr/>
          <p:nvPr/>
        </p:nvSpPr>
        <p:spPr>
          <a:xfrm rot="16200000">
            <a:off x="1182801" y="5040810"/>
            <a:ext cx="776570" cy="9476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Segnaposto contenuto 2"/>
          <p:cNvSpPr txBox="1">
            <a:spLocks/>
          </p:cNvSpPr>
          <p:nvPr/>
        </p:nvSpPr>
        <p:spPr>
          <a:xfrm>
            <a:off x="2183640" y="5313971"/>
            <a:ext cx="9144001" cy="77657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800" dirty="0" smtClean="0"/>
              <a:t>DIDATTICA PER COMPETENZE TRASVERSALI E OPERATIVE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5671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1097280" y="203476"/>
            <a:ext cx="10789920" cy="1399693"/>
          </a:xfrm>
        </p:spPr>
        <p:txBody>
          <a:bodyPr/>
          <a:lstStyle/>
          <a:p>
            <a:r>
              <a:rPr lang="it-IT" dirty="0" smtClean="0"/>
              <a:t>Alcuni strumenti</a:t>
            </a:r>
            <a:endParaRPr lang="it-IT" dirty="0"/>
          </a:p>
        </p:txBody>
      </p:sp>
      <p:sp>
        <p:nvSpPr>
          <p:cNvPr id="11" name="Titolo 1"/>
          <p:cNvSpPr txBox="1">
            <a:spLocks/>
          </p:cNvSpPr>
          <p:nvPr/>
        </p:nvSpPr>
        <p:spPr>
          <a:xfrm>
            <a:off x="4524005" y="2525870"/>
            <a:ext cx="3936470" cy="139969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/>
              <a:t>Quiz </a:t>
            </a:r>
            <a:r>
              <a:rPr lang="it-IT" dirty="0" err="1" smtClean="0"/>
              <a:t>Kahoot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5710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1097280" y="203476"/>
            <a:ext cx="10789920" cy="1399693"/>
          </a:xfrm>
        </p:spPr>
        <p:txBody>
          <a:bodyPr/>
          <a:lstStyle/>
          <a:p>
            <a:r>
              <a:rPr lang="it-IT" dirty="0" smtClean="0"/>
              <a:t>Film</a:t>
            </a:r>
            <a:endParaRPr lang="it-IT" dirty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1296877" y="2581701"/>
            <a:ext cx="9053243" cy="160815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i="1" dirty="0" err="1" smtClean="0"/>
              <a:t>Erin</a:t>
            </a:r>
            <a:r>
              <a:rPr lang="it-IT" i="1" dirty="0" smtClean="0"/>
              <a:t> </a:t>
            </a:r>
            <a:r>
              <a:rPr lang="it-IT" i="1" dirty="0" err="1" smtClean="0"/>
              <a:t>Brockovich</a:t>
            </a:r>
            <a:r>
              <a:rPr lang="it-IT" i="1" dirty="0" smtClean="0"/>
              <a:t> – Forte come la verità</a:t>
            </a:r>
          </a:p>
          <a:p>
            <a:endParaRPr lang="it-IT" dirty="0"/>
          </a:p>
          <a:p>
            <a:r>
              <a:rPr lang="it-IT" dirty="0">
                <a:hlinkClick r:id="rId2"/>
              </a:rPr>
              <a:t>https://www.ivid.it/trailer/film/2000/erin-brockovich-forte-come-la-verita/trailer-italiano-24860.html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5676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1097280" y="203476"/>
            <a:ext cx="10789920" cy="1399693"/>
          </a:xfrm>
        </p:spPr>
        <p:txBody>
          <a:bodyPr/>
          <a:lstStyle/>
          <a:p>
            <a:r>
              <a:rPr lang="it-IT" dirty="0" smtClean="0"/>
              <a:t>Film</a:t>
            </a:r>
            <a:endParaRPr lang="it-IT" dirty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1296877" y="2581701"/>
            <a:ext cx="9053243" cy="160815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i="1" dirty="0" smtClean="0"/>
              <a:t>A </a:t>
            </a:r>
            <a:r>
              <a:rPr lang="it-IT" i="1" dirty="0" err="1" smtClean="0"/>
              <a:t>civil</a:t>
            </a:r>
            <a:r>
              <a:rPr lang="it-IT" i="1" dirty="0" smtClean="0"/>
              <a:t> </a:t>
            </a:r>
            <a:r>
              <a:rPr lang="it-IT" i="1" dirty="0" err="1" smtClean="0"/>
              <a:t>action</a:t>
            </a:r>
            <a:endParaRPr lang="it-IT" i="1" dirty="0" smtClean="0"/>
          </a:p>
          <a:p>
            <a:endParaRPr lang="it-IT" dirty="0" smtClean="0"/>
          </a:p>
          <a:p>
            <a:r>
              <a:rPr lang="it-IT" dirty="0">
                <a:hlinkClick r:id="rId2"/>
              </a:rPr>
              <a:t>https://www.youtube.com/watch?v=Y4WOo8IJzVg&amp;t=20s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494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1097280" y="203476"/>
            <a:ext cx="10789920" cy="1399693"/>
          </a:xfrm>
        </p:spPr>
        <p:txBody>
          <a:bodyPr/>
          <a:lstStyle/>
          <a:p>
            <a:r>
              <a:rPr lang="it-IT" dirty="0" smtClean="0"/>
              <a:t>Documentari</a:t>
            </a:r>
            <a:endParaRPr lang="it-IT" dirty="0"/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1296877" y="2581701"/>
            <a:ext cx="9053243" cy="160815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hlinkClick r:id="rId2"/>
              </a:rPr>
              <a:t>https://drive.google.com/file/d/1uw58C3AZ14T2TH0jM5xIgr7oQPY0s3_U/view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02012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1097280" y="203476"/>
            <a:ext cx="10789920" cy="1399693"/>
          </a:xfrm>
        </p:spPr>
        <p:txBody>
          <a:bodyPr/>
          <a:lstStyle/>
          <a:p>
            <a:r>
              <a:rPr lang="it-IT" dirty="0" smtClean="0"/>
              <a:t>Il </a:t>
            </a:r>
            <a:r>
              <a:rPr lang="it-IT" dirty="0"/>
              <a:t>r</a:t>
            </a:r>
            <a:r>
              <a:rPr lang="it-IT" dirty="0" smtClean="0"/>
              <a:t>apporto Ecomafia</a:t>
            </a:r>
            <a:endParaRPr lang="it-IT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747" y="1939635"/>
            <a:ext cx="2872778" cy="4497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0344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1097280" y="203476"/>
            <a:ext cx="10789920" cy="1399693"/>
          </a:xfrm>
        </p:spPr>
        <p:txBody>
          <a:bodyPr/>
          <a:lstStyle/>
          <a:p>
            <a:r>
              <a:rPr lang="it-IT" dirty="0" smtClean="0"/>
              <a:t>Ora tocca a voi!</a:t>
            </a:r>
            <a:endParaRPr lang="it-IT" dirty="0"/>
          </a:p>
        </p:txBody>
      </p:sp>
      <p:sp>
        <p:nvSpPr>
          <p:cNvPr id="3" name="Titolo 1"/>
          <p:cNvSpPr txBox="1">
            <a:spLocks/>
          </p:cNvSpPr>
          <p:nvPr/>
        </p:nvSpPr>
        <p:spPr>
          <a:xfrm>
            <a:off x="1097280" y="2798825"/>
            <a:ext cx="10789920" cy="139969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/>
              <a:t>Come portiamo in classe il tema «ecomafia»?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089228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 txBox="1">
            <a:spLocks/>
          </p:cNvSpPr>
          <p:nvPr/>
        </p:nvSpPr>
        <p:spPr>
          <a:xfrm>
            <a:off x="1097280" y="2258498"/>
            <a:ext cx="10166465" cy="28261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8800" dirty="0" smtClean="0"/>
              <a:t>Grazie per l’attenzione!</a:t>
            </a:r>
            <a:endParaRPr lang="it-IT" sz="8800" dirty="0"/>
          </a:p>
        </p:txBody>
      </p:sp>
    </p:spTree>
    <p:extLst>
      <p:ext uri="{BB962C8B-B14F-4D97-AF65-F5344CB8AC3E}">
        <p14:creationId xmlns:p14="http://schemas.microsoft.com/office/powerpoint/2010/main" val="3665249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475" y="146186"/>
            <a:ext cx="1710996" cy="1076972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ctrTitle"/>
          </p:nvPr>
        </p:nvSpPr>
        <p:spPr>
          <a:xfrm>
            <a:off x="1208792" y="2453938"/>
            <a:ext cx="10058400" cy="3566160"/>
          </a:xfrm>
        </p:spPr>
        <p:txBody>
          <a:bodyPr>
            <a:normAutofit fontScale="90000"/>
          </a:bodyPr>
          <a:lstStyle/>
          <a:p>
            <a:pPr algn="ctr"/>
            <a:r>
              <a:rPr lang="it-IT" sz="5400" i="1" dirty="0"/>
              <a:t>“L’educazione è il maggior motore trainante dello sviluppo umano</a:t>
            </a:r>
            <a:r>
              <a:rPr lang="it-IT" sz="5400" i="1" dirty="0" smtClean="0"/>
              <a:t>.”</a:t>
            </a:r>
            <a:br>
              <a:rPr lang="it-IT" sz="5400" i="1" dirty="0" smtClean="0"/>
            </a:br>
            <a:r>
              <a:rPr lang="it-IT" sz="5400" i="1" dirty="0"/>
              <a:t/>
            </a:r>
            <a:br>
              <a:rPr lang="it-IT" sz="5400" i="1" dirty="0"/>
            </a:br>
            <a:r>
              <a:rPr lang="it-IT" sz="5400" dirty="0"/>
              <a:t>(</a:t>
            </a:r>
            <a:r>
              <a:rPr lang="it-IT" sz="5400" dirty="0" err="1"/>
              <a:t>Ban</a:t>
            </a:r>
            <a:r>
              <a:rPr lang="it-IT" sz="5400" dirty="0"/>
              <a:t> </a:t>
            </a:r>
            <a:r>
              <a:rPr lang="it-IT" sz="5400" dirty="0" err="1"/>
              <a:t>Ki-moon</a:t>
            </a:r>
            <a:r>
              <a:rPr lang="it-IT" sz="5400" dirty="0"/>
              <a:t>, segretario generale delle Nazioni Unite)</a:t>
            </a:r>
          </a:p>
        </p:txBody>
      </p:sp>
    </p:spTree>
    <p:extLst>
      <p:ext uri="{BB962C8B-B14F-4D97-AF65-F5344CB8AC3E}">
        <p14:creationId xmlns:p14="http://schemas.microsoft.com/office/powerpoint/2010/main" val="316738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97280" y="203476"/>
            <a:ext cx="10789920" cy="1399693"/>
          </a:xfrm>
        </p:spPr>
        <p:txBody>
          <a:bodyPr/>
          <a:lstStyle/>
          <a:p>
            <a:r>
              <a:rPr lang="it-IT" dirty="0" smtClean="0"/>
              <a:t>Educazione alla cittadinanza globale (ECG)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49680" y="4991285"/>
            <a:ext cx="10058400" cy="1436811"/>
          </a:xfrm>
        </p:spPr>
        <p:txBody>
          <a:bodyPr>
            <a:normAutofit/>
          </a:bodyPr>
          <a:lstStyle/>
          <a:p>
            <a:r>
              <a:rPr lang="it-IT" sz="2200" dirty="0" smtClean="0"/>
              <a:t>Promossa dall’UNESCO come priorità educativa nella sua strategia 2014-2020, in seguito all’avvio della Global </a:t>
            </a:r>
            <a:r>
              <a:rPr lang="it-IT" sz="2200" dirty="0" err="1" smtClean="0"/>
              <a:t>Education</a:t>
            </a:r>
            <a:r>
              <a:rPr lang="it-IT" sz="2200" dirty="0" smtClean="0"/>
              <a:t> First </a:t>
            </a:r>
            <a:r>
              <a:rPr lang="it-IT" sz="2200" dirty="0" err="1" smtClean="0"/>
              <a:t>Initiative</a:t>
            </a:r>
            <a:r>
              <a:rPr lang="it-IT" sz="2200" dirty="0" smtClean="0"/>
              <a:t> dell’ONU (l’iniziativa finalizzata a raggiungere importanti obiettivi educativi a livello globale: mandare ogni bambino a scuola, migliorare la qualità dell’apprendimento, promuovere la cittadinanza globale).</a:t>
            </a:r>
            <a:endParaRPr lang="it-IT" sz="2200" dirty="0"/>
          </a:p>
        </p:txBody>
      </p:sp>
      <p:sp>
        <p:nvSpPr>
          <p:cNvPr id="4" name="Segnaposto contenuto 2"/>
          <p:cNvSpPr txBox="1">
            <a:spLocks/>
          </p:cNvSpPr>
          <p:nvPr/>
        </p:nvSpPr>
        <p:spPr>
          <a:xfrm>
            <a:off x="1249680" y="1875470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it-IT" sz="2100" dirty="0" smtClean="0"/>
              <a:t>mira a stimolare un </a:t>
            </a:r>
            <a:r>
              <a:rPr lang="it-IT" sz="2100" b="1" dirty="0" smtClean="0"/>
              <a:t>senso di appartenenza ad una comunità più ampia</a:t>
            </a:r>
            <a:r>
              <a:rPr lang="it-IT" sz="2100" dirty="0" smtClean="0"/>
              <a:t>; a riconoscere come valori il principio di un’umanità condivisa e l’</a:t>
            </a:r>
            <a:r>
              <a:rPr lang="it-IT" sz="2100" b="1" dirty="0" smtClean="0"/>
              <a:t>interdipendenza</a:t>
            </a:r>
            <a:r>
              <a:rPr lang="it-IT" sz="2100" dirty="0" smtClean="0"/>
              <a:t> politica, economica, sociale e culturale; a sottolineare la rilevanza dell’interconnessione tra dimensione locale, nazionale e globale.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100" dirty="0" smtClean="0"/>
              <a:t>mira inoltre a responsabilizzare gli studenti di tutte le età ad </a:t>
            </a:r>
            <a:r>
              <a:rPr lang="it-IT" sz="2100" b="1" dirty="0" smtClean="0"/>
              <a:t>assumere ruoli attivi</a:t>
            </a:r>
            <a:r>
              <a:rPr lang="it-IT" sz="2100" dirty="0" smtClean="0"/>
              <a:t>, sia a livello locale che globale, nella costruzione di società più pacifiche, tolleranti, inclusive e sicure.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2100" dirty="0" smtClean="0"/>
              <a:t>Comprende tre differenti domini di apprendimento: </a:t>
            </a:r>
            <a:r>
              <a:rPr lang="it-IT" sz="2100" b="1" dirty="0" smtClean="0"/>
              <a:t>cognitivo, socio-emotivo e comportamentale.</a:t>
            </a:r>
          </a:p>
          <a:p>
            <a:endParaRPr lang="it-IT" sz="2100" dirty="0"/>
          </a:p>
        </p:txBody>
      </p:sp>
    </p:spTree>
    <p:extLst>
      <p:ext uri="{BB962C8B-B14F-4D97-AF65-F5344CB8AC3E}">
        <p14:creationId xmlns:p14="http://schemas.microsoft.com/office/powerpoint/2010/main" val="190068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8928" y="176181"/>
            <a:ext cx="10789920" cy="1399693"/>
          </a:xfrm>
        </p:spPr>
        <p:txBody>
          <a:bodyPr/>
          <a:lstStyle/>
          <a:p>
            <a:r>
              <a:rPr lang="it-IT" dirty="0" smtClean="0"/>
              <a:t>Educazione alla cittadinanza globale (ECG)</a:t>
            </a:r>
            <a:endParaRPr lang="it-IT" dirty="0"/>
          </a:p>
        </p:txBody>
      </p:sp>
      <p:sp>
        <p:nvSpPr>
          <p:cNvPr id="4" name="Segnaposto contenuto 2"/>
          <p:cNvSpPr txBox="1">
            <a:spLocks/>
          </p:cNvSpPr>
          <p:nvPr/>
        </p:nvSpPr>
        <p:spPr>
          <a:xfrm>
            <a:off x="458110" y="1970839"/>
            <a:ext cx="11488230" cy="4023360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800" dirty="0" smtClean="0"/>
              <a:t>Fa parte dei percorsi formativi finalizzati al potenziamento dell’apprendimento permanente finanziati dai Fondi Strutturali Europei attraverso i Programmi Operativi Nazionali (PON).  </a:t>
            </a:r>
            <a:endParaRPr lang="it-IT" sz="2800" b="1" dirty="0" smtClean="0"/>
          </a:p>
          <a:p>
            <a:pPr marL="0" indent="0">
              <a:buNone/>
            </a:pPr>
            <a:r>
              <a:rPr lang="it-IT" sz="2800" dirty="0" smtClean="0"/>
              <a:t>Le aree tematiche che rientrano tra le competenze di cittadinanza globale sono: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/>
              <a:t>educazione alimentare, cibo e territorio;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/>
              <a:t>benessere, corretti stili di vita, educazione motoria e sport;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/>
              <a:t>educazione ambientale;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/>
              <a:t>cittadinanza economica;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/>
              <a:t>civismo, rispetto delle diversità e cittadinanza attiva</a:t>
            </a:r>
          </a:p>
          <a:p>
            <a:pPr marL="0" indent="0">
              <a:buNone/>
            </a:pP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25394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8928" y="176181"/>
            <a:ext cx="10789920" cy="1399693"/>
          </a:xfrm>
        </p:spPr>
        <p:txBody>
          <a:bodyPr/>
          <a:lstStyle/>
          <a:p>
            <a:r>
              <a:rPr lang="it-IT" dirty="0" smtClean="0"/>
              <a:t>Educazione alla cittadinanza globale (ECG)</a:t>
            </a:r>
            <a:endParaRPr lang="it-IT" dirty="0"/>
          </a:p>
        </p:txBody>
      </p:sp>
      <p:sp>
        <p:nvSpPr>
          <p:cNvPr id="4" name="Segnaposto contenuto 2"/>
          <p:cNvSpPr txBox="1">
            <a:spLocks/>
          </p:cNvSpPr>
          <p:nvPr/>
        </p:nvSpPr>
        <p:spPr>
          <a:xfrm>
            <a:off x="458110" y="1970839"/>
            <a:ext cx="11488230" cy="4023360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800" dirty="0" smtClean="0"/>
              <a:t>Fa parte dei percorsi formativi finalizzati al potenziamento dell’apprendimento permanente finanziati dai Fondi Strutturali Europei attraverso i Programmi Operativi Nazionali (PON).  </a:t>
            </a:r>
            <a:endParaRPr lang="it-IT" sz="2800" b="1" dirty="0" smtClean="0"/>
          </a:p>
          <a:p>
            <a:pPr marL="0" indent="0">
              <a:buNone/>
            </a:pPr>
            <a:r>
              <a:rPr lang="it-IT" sz="2800" dirty="0" smtClean="0"/>
              <a:t>Le aree tematiche che rientrano tra le competenze di cittadinanza globale sono: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/>
              <a:t>educazione alimentare, cibo e territorio;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/>
              <a:t>benessere, corretti stili di vita, educazione motoria e sport;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/>
              <a:t>educazione ambientale;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/>
              <a:t>cittadinanza economica;</a:t>
            </a:r>
          </a:p>
          <a:p>
            <a:pPr marL="457200" indent="-457200">
              <a:buFont typeface="+mj-lt"/>
              <a:buAutoNum type="arabicPeriod"/>
            </a:pPr>
            <a:r>
              <a:rPr lang="it-IT" dirty="0"/>
              <a:t>civismo, rispetto delle diversità e cittadinanza attiva</a:t>
            </a:r>
          </a:p>
          <a:p>
            <a:pPr marL="0" indent="0">
              <a:buNone/>
            </a:pPr>
            <a:endParaRPr lang="it-IT" sz="2800" dirty="0"/>
          </a:p>
        </p:txBody>
      </p:sp>
      <p:sp>
        <p:nvSpPr>
          <p:cNvPr id="3" name="Ovale 2"/>
          <p:cNvSpPr/>
          <p:nvPr/>
        </p:nvSpPr>
        <p:spPr>
          <a:xfrm>
            <a:off x="805218" y="4394580"/>
            <a:ext cx="2674961" cy="5732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545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8928" y="176181"/>
            <a:ext cx="10789920" cy="1399693"/>
          </a:xfrm>
        </p:spPr>
        <p:txBody>
          <a:bodyPr/>
          <a:lstStyle/>
          <a:p>
            <a:r>
              <a:rPr lang="it-IT" dirty="0" smtClean="0"/>
              <a:t>Le ecomafie all’interno degli obiettivi formativi dei PON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/>
          <a:srcRect l="10075" t="27017" r="4962" b="17572"/>
          <a:stretch/>
        </p:blipFill>
        <p:spPr>
          <a:xfrm>
            <a:off x="1205440" y="1842448"/>
            <a:ext cx="9076896" cy="473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40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97280" y="203476"/>
            <a:ext cx="10789920" cy="1399693"/>
          </a:xfrm>
        </p:spPr>
        <p:txBody>
          <a:bodyPr/>
          <a:lstStyle/>
          <a:p>
            <a:r>
              <a:rPr lang="it-IT" dirty="0" smtClean="0"/>
              <a:t>Educazione alla cittadinanza globale (ECG)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/>
          <a:srcRect l="27761" t="21141" r="10447" b="31410"/>
          <a:stretch/>
        </p:blipFill>
        <p:spPr>
          <a:xfrm>
            <a:off x="2238233" y="1816025"/>
            <a:ext cx="7751928" cy="4762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25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97280" y="203476"/>
            <a:ext cx="10789920" cy="1399693"/>
          </a:xfrm>
        </p:spPr>
        <p:txBody>
          <a:bodyPr/>
          <a:lstStyle/>
          <a:p>
            <a:r>
              <a:rPr lang="it-IT" dirty="0" smtClean="0"/>
              <a:t>Educazione alla cittadinanza globale (ECG)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/>
          <a:srcRect l="27761" t="21141" r="10447" b="31410"/>
          <a:stretch/>
        </p:blipFill>
        <p:spPr>
          <a:xfrm>
            <a:off x="2238233" y="1816025"/>
            <a:ext cx="7751928" cy="4762196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1446662" y="3535403"/>
            <a:ext cx="93350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8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it-IT" sz="8000" dirty="0" smtClean="0">
                <a:solidFill>
                  <a:srgbClr val="FF0000"/>
                </a:solidFill>
              </a:rPr>
              <a:t>TRASFORMAZIONE</a:t>
            </a:r>
            <a:endParaRPr lang="it-IT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08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/>
          <a:srcRect l="34365" t="11486" r="16381" b="3860"/>
          <a:stretch/>
        </p:blipFill>
        <p:spPr>
          <a:xfrm>
            <a:off x="559558" y="204716"/>
            <a:ext cx="4744459" cy="6523630"/>
          </a:xfrm>
          <a:prstGeom prst="rect">
            <a:avLst/>
          </a:prstGeom>
        </p:spPr>
      </p:pic>
      <p:sp>
        <p:nvSpPr>
          <p:cNvPr id="8" name="Segnaposto contenuto 2"/>
          <p:cNvSpPr txBox="1">
            <a:spLocks/>
          </p:cNvSpPr>
          <p:nvPr/>
        </p:nvSpPr>
        <p:spPr>
          <a:xfrm>
            <a:off x="5521429" y="2036246"/>
            <a:ext cx="624294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La prima </a:t>
            </a:r>
            <a:r>
              <a:rPr lang="it-IT" dirty="0"/>
              <a:t>guida pedagogica UNESCO per gli stati membri affinché abbiano un orientamento generale sull’integrazione dell’educazione alla cittadinanza globale nei rispettivi sistemi scolastici.</a:t>
            </a:r>
          </a:p>
          <a:p>
            <a:r>
              <a:rPr lang="it-IT" dirty="0"/>
              <a:t>Sul piano dei contenuti offre suggerimenti su </a:t>
            </a:r>
            <a:r>
              <a:rPr lang="it-IT" b="1" dirty="0"/>
              <a:t>come tradurre i concetti di educazione alla cittadinanza globale in temi e materie specifiche </a:t>
            </a:r>
            <a:r>
              <a:rPr lang="it-IT" dirty="0"/>
              <a:t>per ogni età e in altrettanti obiettivi di apprendimento, in modo da poter essere adattata ai diversi contesti locali.</a:t>
            </a:r>
          </a:p>
          <a:p>
            <a:r>
              <a:rPr lang="it-IT" dirty="0"/>
              <a:t>La guida vuole essere una risorsa per gli educatori, gli esperti nella redazione dei curricoli, i formatori, i politici e anche gli operatori che lavorano in contesti non formali.</a:t>
            </a:r>
          </a:p>
          <a:p>
            <a:pPr marL="0" indent="0">
              <a:buNone/>
            </a:pP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93066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705</TotalTime>
  <Words>550</Words>
  <Application>Microsoft Office PowerPoint</Application>
  <PresentationFormat>Widescreen</PresentationFormat>
  <Paragraphs>50</Paragraphs>
  <Slides>17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Retrospettivo</vt:lpstr>
      <vt:lpstr>STRUMENTI PER UN’UNITA’ DIDATTICA SULLE ECOMAFIE</vt:lpstr>
      <vt:lpstr>“L’educazione è il maggior motore trainante dello sviluppo umano.”  (Ban Ki-moon, segretario generale delle Nazioni Unite)</vt:lpstr>
      <vt:lpstr>Educazione alla cittadinanza globale (ECG)</vt:lpstr>
      <vt:lpstr>Educazione alla cittadinanza globale (ECG)</vt:lpstr>
      <vt:lpstr>Educazione alla cittadinanza globale (ECG)</vt:lpstr>
      <vt:lpstr>Le ecomafie all’interno degli obiettivi formativi dei PON</vt:lpstr>
      <vt:lpstr>Educazione alla cittadinanza globale (ECG)</vt:lpstr>
      <vt:lpstr>Educazione alla cittadinanza globale (ECG)</vt:lpstr>
      <vt:lpstr>Presentazione standard di PowerPoint</vt:lpstr>
      <vt:lpstr>Unità Didattica di Apprendimento (UDA)</vt:lpstr>
      <vt:lpstr>Alcuni strumenti</vt:lpstr>
      <vt:lpstr>Film</vt:lpstr>
      <vt:lpstr>Film</vt:lpstr>
      <vt:lpstr>Documentari</vt:lpstr>
      <vt:lpstr>Il rapporto Ecomafia</vt:lpstr>
      <vt:lpstr>Ora tocca a voi!</vt:lpstr>
      <vt:lpstr>Presentazione standard di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STRUMENTI PER UN’Uda SULLE ECOMAFIE</dc:title>
  <dc:creator>Arianna Bazzocchi</dc:creator>
  <cp:lastModifiedBy>lagrange</cp:lastModifiedBy>
  <cp:revision>24</cp:revision>
  <dcterms:created xsi:type="dcterms:W3CDTF">2019-05-22T15:12:24Z</dcterms:created>
  <dcterms:modified xsi:type="dcterms:W3CDTF">2019-07-06T07:05:24Z</dcterms:modified>
</cp:coreProperties>
</file>